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5F985-FC69-4FA8-B485-1B1BE0B0771D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39271-E7B3-4EAB-8276-4A6DBE2DE81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39271-E7B3-4EAB-8276-4A6DBE2DE81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Followed by US and India 2258 and 929 </a:t>
            </a:r>
            <a:r>
              <a:rPr lang="en-US" dirty="0" err="1" smtClean="0"/>
              <a:t>Mtoe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39271-E7B3-4EAB-8276-4A6DBE2DE81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World energy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39271-E7B3-4EAB-8276-4A6DBE2DE81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CO2 emission is estimated to be 32 </a:t>
            </a:r>
            <a:r>
              <a:rPr lang="en-US" dirty="0" err="1" smtClean="0"/>
              <a:t>Gigatonnes</a:t>
            </a:r>
            <a:r>
              <a:rPr lang="en-US" dirty="0" smtClean="0"/>
              <a:t> in the year 2017 </a:t>
            </a:r>
          </a:p>
          <a:p>
            <a:r>
              <a:rPr lang="en-US" dirty="0" smtClean="0"/>
              <a:t>Climate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39271-E7B3-4EAB-8276-4A6DBE2DE81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alternative energy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39271-E7B3-4EAB-8276-4A6DBE2DE81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Estimated renewable energy share of global electricity production, end-2017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39271-E7B3-4EAB-8276-4A6DBE2DE81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CSP = Concentrated solar power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39271-E7B3-4EAB-8276-4A6DBE2DE81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39271-E7B3-4EAB-8276-4A6DBE2DE81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ENERGY SCENARIO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theoildrum.com/files/per-capita-world-energy-by-sour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206" y="685800"/>
            <a:ext cx="8846919" cy="533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theoildrum.com/files/world-population-1820-to-20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002" y="533400"/>
            <a:ext cx="7846248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rcRect b="18470"/>
          <a:stretch>
            <a:fillRect/>
          </a:stretch>
        </p:blipFill>
        <p:spPr bwMode="auto">
          <a:xfrm>
            <a:off x="533400" y="609600"/>
            <a:ext cx="7696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00200" y="4876800"/>
            <a:ext cx="5613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Followed by US and India 2258 and 929 </a:t>
            </a:r>
            <a:r>
              <a:rPr lang="en-US" dirty="0" err="1" smtClean="0"/>
              <a:t>Mtoe</a:t>
            </a:r>
            <a:r>
              <a:rPr lang="en-US" dirty="0" smtClean="0"/>
              <a:t> respectively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rcRect t="8838" b="25592"/>
          <a:stretch>
            <a:fillRect/>
          </a:stretch>
        </p:blipFill>
        <p:spPr bwMode="auto">
          <a:xfrm>
            <a:off x="1066800" y="838200"/>
            <a:ext cx="6705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276600" y="5715000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World energy scenario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8974" t="18234" r="40866" b="37606"/>
          <a:stretch>
            <a:fillRect/>
          </a:stretch>
        </p:blipFill>
        <p:spPr bwMode="auto">
          <a:xfrm>
            <a:off x="685800" y="4572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rcRect l="8494" t="19373" r="40385" b="37892"/>
          <a:stretch>
            <a:fillRect/>
          </a:stretch>
        </p:blipFill>
        <p:spPr bwMode="auto">
          <a:xfrm>
            <a:off x="609600" y="381000"/>
            <a:ext cx="7620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286000" y="5410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CO2 emission is estimated to be 32 </a:t>
            </a:r>
            <a:r>
              <a:rPr lang="en-US" dirty="0" err="1" smtClean="0"/>
              <a:t>Gigatonnes</a:t>
            </a:r>
            <a:r>
              <a:rPr lang="en-US" dirty="0" smtClean="0"/>
              <a:t> in the year 2017 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391400" y="609600"/>
            <a:ext cx="1219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077200" y="762000"/>
            <a:ext cx="1121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Red color </a:t>
            </a:r>
          </a:p>
          <a:p>
            <a:r>
              <a:rPr lang="en-US" dirty="0" smtClean="0"/>
              <a:t>CO2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8400" y="6248400"/>
            <a:ext cx="1624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Climate change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8494" t="30769" r="38622" b="8832"/>
          <a:stretch>
            <a:fillRect/>
          </a:stretch>
        </p:blipFill>
        <p:spPr bwMode="auto">
          <a:xfrm>
            <a:off x="381000" y="685800"/>
            <a:ext cx="8001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alternative energy sources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Prices of crude oil</a:t>
            </a:r>
          </a:p>
          <a:p>
            <a:r>
              <a:rPr lang="en-US" dirty="0" smtClean="0"/>
              <a:t>Energy security</a:t>
            </a:r>
          </a:p>
          <a:p>
            <a:r>
              <a:rPr lang="en-US" dirty="0" smtClean="0"/>
              <a:t>Energy sustainability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Estimated renewable energy share of global electricity production,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Estimated renewable energy share of global electricity production, end-2017 [1]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533400"/>
            <a:ext cx="7086600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38200" y="5943600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Estimated renewable energy share of global electricity production, end-2017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rcRect l="8974" t="36752" r="36539" b="13390"/>
          <a:stretch>
            <a:fillRect/>
          </a:stretch>
        </p:blipFill>
        <p:spPr bwMode="auto">
          <a:xfrm>
            <a:off x="457200" y="0"/>
            <a:ext cx="8153399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486400" y="6019800"/>
            <a:ext cx="31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CSP = Concentrated solar power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Energy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Installed-solar-power-capacity-in-India-by-20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75" y="152400"/>
            <a:ext cx="8096250" cy="6553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886200" y="457200"/>
            <a:ext cx="456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Installed solar power capacity in India by 2015.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India-Solar-Installations-MW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457200"/>
            <a:ext cx="874776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3526" t="19943" r="63301" b="28775"/>
          <a:stretch>
            <a:fillRect/>
          </a:stretch>
        </p:blipFill>
        <p:spPr bwMode="auto">
          <a:xfrm>
            <a:off x="381000" y="457200"/>
            <a:ext cx="8305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wnloa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692598" cy="58373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6250" t="27350" r="37981" b="31054"/>
          <a:stretch>
            <a:fillRect/>
          </a:stretch>
        </p:blipFill>
        <p:spPr bwMode="auto">
          <a:xfrm>
            <a:off x="762000" y="533400"/>
            <a:ext cx="7924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12340" t="17664" r="30929" b="5698"/>
          <a:stretch>
            <a:fillRect/>
          </a:stretch>
        </p:blipFill>
        <p:spPr bwMode="auto">
          <a:xfrm>
            <a:off x="457200" y="381000"/>
            <a:ext cx="8305800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11699" t="15670" r="29487" b="6268"/>
          <a:stretch>
            <a:fillRect/>
          </a:stretch>
        </p:blipFill>
        <p:spPr bwMode="auto">
          <a:xfrm>
            <a:off x="381000" y="304800"/>
            <a:ext cx="8305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 k </a:t>
            </a:r>
            <a:r>
              <a:rPr lang="en-US" dirty="0" err="1" smtClean="0"/>
              <a:t>Wh</a:t>
            </a:r>
            <a:endParaRPr lang="en-US" dirty="0" smtClean="0"/>
          </a:p>
          <a:p>
            <a:r>
              <a:rPr lang="en-US" dirty="0" smtClean="0"/>
              <a:t>1k W = 1000 W</a:t>
            </a:r>
          </a:p>
          <a:p>
            <a:r>
              <a:rPr lang="en-US" dirty="0" err="1" smtClean="0"/>
              <a:t>E.g</a:t>
            </a:r>
            <a:endParaRPr lang="en-US" dirty="0" smtClean="0"/>
          </a:p>
          <a:p>
            <a:r>
              <a:rPr lang="en-US" dirty="0" smtClean="0"/>
              <a:t>50 watt table fan runs for 10 hours/day then </a:t>
            </a:r>
          </a:p>
          <a:p>
            <a:r>
              <a:rPr lang="en-US" dirty="0" smtClean="0"/>
              <a:t>50*10 = 500 W</a:t>
            </a:r>
          </a:p>
          <a:p>
            <a:r>
              <a:rPr lang="en-US" dirty="0" smtClean="0"/>
              <a:t>0.5 k </a:t>
            </a:r>
            <a:r>
              <a:rPr lang="en-US" dirty="0" err="1" smtClean="0"/>
              <a:t>Wh</a:t>
            </a:r>
            <a:endParaRPr lang="en-US" dirty="0" smtClean="0"/>
          </a:p>
          <a:p>
            <a:r>
              <a:rPr lang="en-US" dirty="0" smtClean="0"/>
              <a:t>Say 1 k </a:t>
            </a:r>
            <a:r>
              <a:rPr lang="en-US" dirty="0" err="1" smtClean="0"/>
              <a:t>Wh</a:t>
            </a:r>
            <a:r>
              <a:rPr lang="en-US" dirty="0" smtClean="0"/>
              <a:t> price is Rs 7</a:t>
            </a:r>
          </a:p>
          <a:p>
            <a:r>
              <a:rPr lang="en-US" dirty="0" smtClean="0"/>
              <a:t>Then for fan is consuming Rs 3.5 Rs/per day.</a:t>
            </a:r>
            <a:endParaRPr lang="en-US" dirty="0"/>
          </a:p>
        </p:txBody>
      </p:sp>
      <p:pic>
        <p:nvPicPr>
          <p:cNvPr id="4" name="Picture 2" descr="Buy Luminous Speed PRO 400MM Table Fan (Red) Online at Low Prices in India  - Amazon.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526503" flipV="1">
            <a:off x="7171245" y="3501144"/>
            <a:ext cx="1890805" cy="1890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applications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Household</a:t>
            </a:r>
          </a:p>
          <a:p>
            <a:r>
              <a:rPr lang="en-US" dirty="0" smtClean="0"/>
              <a:t>Commercial buildings</a:t>
            </a:r>
          </a:p>
          <a:p>
            <a:r>
              <a:rPr lang="en-US" dirty="0" smtClean="0"/>
              <a:t>Industry</a:t>
            </a:r>
          </a:p>
          <a:p>
            <a:r>
              <a:rPr lang="en-US" dirty="0" smtClean="0"/>
              <a:t>Agriculture etc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Thermal energy-</a:t>
            </a:r>
            <a:r>
              <a:rPr lang="en-US" dirty="0" err="1" smtClean="0"/>
              <a:t>eg</a:t>
            </a:r>
            <a:r>
              <a:rPr lang="en-US" dirty="0" smtClean="0"/>
              <a:t>. IC Engines</a:t>
            </a:r>
          </a:p>
          <a:p>
            <a:r>
              <a:rPr lang="en-US" dirty="0" smtClean="0"/>
              <a:t>Chemical energy- Biomass </a:t>
            </a:r>
            <a:r>
              <a:rPr lang="en-US" dirty="0" err="1" smtClean="0"/>
              <a:t>bioenergy</a:t>
            </a:r>
            <a:endParaRPr lang="en-US" dirty="0" smtClean="0"/>
          </a:p>
          <a:p>
            <a:r>
              <a:rPr lang="en-US" dirty="0" smtClean="0"/>
              <a:t>Electrical energy-commonly used</a:t>
            </a:r>
          </a:p>
          <a:p>
            <a:r>
              <a:rPr lang="en-US" dirty="0" smtClean="0"/>
              <a:t>Mechanical energy-used in transportation, agriculture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ton of oil equivalent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Tonne</a:t>
            </a:r>
            <a:r>
              <a:rPr lang="en-US" dirty="0" smtClean="0"/>
              <a:t> of oil equivalent (toe) is a unit of energy, defined as the amount of energy released by burning one </a:t>
            </a:r>
            <a:r>
              <a:rPr lang="en-US" dirty="0" err="1" smtClean="0"/>
              <a:t>tonne</a:t>
            </a:r>
            <a:r>
              <a:rPr lang="en-US" dirty="0" smtClean="0"/>
              <a:t> (</a:t>
            </a:r>
            <a:r>
              <a:rPr lang="en-US" b="1" dirty="0" smtClean="0"/>
              <a:t>1000 Kilograms</a:t>
            </a:r>
            <a:r>
              <a:rPr lang="en-US" dirty="0" smtClean="0"/>
              <a:t>) of crude oil.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</a:t>
            </a:r>
            <a:endParaRPr lang="en-US" dirty="0"/>
          </a:p>
        </p:txBody>
      </p:sp>
      <p:pic>
        <p:nvPicPr>
          <p:cNvPr id="17409" name="Picture 1" descr="D:\download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9152" y="2209800"/>
            <a:ext cx="3440836" cy="3657600"/>
          </a:xfrm>
          <a:prstGeom prst="rect">
            <a:avLst/>
          </a:prstGeom>
          <a:noFill/>
        </p:spPr>
      </p:pic>
      <p:pic>
        <p:nvPicPr>
          <p:cNvPr id="17410" name="Picture 2" descr="D:\download (1)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460152" y="2209800"/>
            <a:ext cx="4679622" cy="350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Progress of energy use</a:t>
            </a:r>
            <a:br>
              <a:rPr lang="en-US" dirty="0" smtClean="0"/>
            </a:br>
            <a:r>
              <a:rPr lang="en-US" dirty="0" smtClean="0"/>
              <a:t>(World scenario)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9108" y="1600200"/>
            <a:ext cx="794578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85800" y="6211669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Primary Energy World Consumption (courtesy British </a:t>
            </a:r>
            <a:r>
              <a:rPr lang="en-US" dirty="0" err="1" smtClean="0"/>
              <a:t>Petroluem</a:t>
            </a:r>
            <a:r>
              <a:rPr lang="en-US" dirty="0" smtClean="0"/>
              <a:t> 2013)</a:t>
            </a:r>
          </a:p>
          <a:p>
            <a:r>
              <a:rPr lang="en-US" dirty="0" smtClean="0"/>
              <a:t>(Million </a:t>
            </a:r>
            <a:r>
              <a:rPr lang="en-US" dirty="0" err="1" smtClean="0"/>
              <a:t>tonnes</a:t>
            </a:r>
            <a:r>
              <a:rPr lang="en-US" dirty="0" smtClean="0"/>
              <a:t> oil equivalent)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ossil Fuels: Villain or Hero? - Donn Dea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7200"/>
            <a:ext cx="9334500" cy="620077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exajoule</a:t>
            </a:r>
            <a:r>
              <a:rPr lang="en-US" dirty="0" smtClean="0"/>
              <a:t> (EJ) is </a:t>
            </a:r>
            <a:r>
              <a:rPr lang="en-US" b="1" dirty="0" smtClean="0"/>
              <a:t>equal to one quintillion (10</a:t>
            </a:r>
            <a:r>
              <a:rPr lang="en-US" b="1" baseline="30000" dirty="0" smtClean="0"/>
              <a:t>18</a:t>
            </a:r>
            <a:r>
              <a:rPr lang="en-US" b="1" dirty="0" smtClean="0"/>
              <a:t>) joules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264</Words>
  <Application>Microsoft Office PowerPoint</Application>
  <PresentationFormat>On-screen Show (4:3)</PresentationFormat>
  <Paragraphs>56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ENERGY SCENARIO</vt:lpstr>
      <vt:lpstr>What is Energy</vt:lpstr>
      <vt:lpstr>What is Unit</vt:lpstr>
      <vt:lpstr>Energy applications</vt:lpstr>
      <vt:lpstr>Forms of Energy</vt:lpstr>
      <vt:lpstr>ton of oil equivalent </vt:lpstr>
      <vt:lpstr>Forms of Energy</vt:lpstr>
      <vt:lpstr>Progress of energy use (World scenario)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Why alternative energy sources 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35</cp:revision>
  <dcterms:created xsi:type="dcterms:W3CDTF">2006-08-16T00:00:00Z</dcterms:created>
  <dcterms:modified xsi:type="dcterms:W3CDTF">2021-12-23T09:58:32Z</dcterms:modified>
</cp:coreProperties>
</file>